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79" r:id="rId3"/>
    <p:sldId id="299" r:id="rId4"/>
    <p:sldId id="286" r:id="rId5"/>
    <p:sldId id="296" r:id="rId6"/>
    <p:sldId id="278" r:id="rId7"/>
    <p:sldId id="294" r:id="rId8"/>
    <p:sldId id="28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4" y="-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53296B-2CAB-454F-A8E7-F883A2F6610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7D150E-D0D7-4EDF-AE13-BBAED38094EB}">
      <dgm:prSet phldrT="[Текст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/>
            <a:t>1. Обеспечение технологической возможности использования МЭД переменным числом его участников.</a:t>
          </a:r>
          <a:endParaRPr lang="ru-RU"/>
        </a:p>
      </dgm:t>
    </dgm:pt>
    <dgm:pt modelId="{4578B2A7-1160-45B3-AF0E-8C271BF0BF58}" type="parTrans" cxnId="{482020B5-1C16-430B-99E2-A260FF85D237}">
      <dgm:prSet/>
      <dgm:spPr/>
      <dgm:t>
        <a:bodyPr/>
        <a:lstStyle/>
        <a:p>
          <a:endParaRPr lang="ru-RU"/>
        </a:p>
      </dgm:t>
    </dgm:pt>
    <dgm:pt modelId="{4F263441-A1B5-41BA-BEF5-A1A1F8946C67}" type="sibTrans" cxnId="{482020B5-1C16-430B-99E2-A260FF85D237}">
      <dgm:prSet/>
      <dgm:spPr/>
      <dgm:t>
        <a:bodyPr/>
        <a:lstStyle/>
        <a:p>
          <a:endParaRPr lang="ru-RU"/>
        </a:p>
      </dgm:t>
    </dgm:pt>
    <dgm:pt modelId="{4821992E-3957-47DB-B636-8A8B2821D32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/>
            <a:t>2. Применение участниками МЭД совместимых технологий, форматов, протоколов информационного взаимодействия и унифицированных программно-технических средств.</a:t>
          </a:r>
        </a:p>
      </dgm:t>
    </dgm:pt>
    <dgm:pt modelId="{C0C26E10-17EF-407B-874A-50F58D4E63B7}" type="parTrans" cxnId="{4DFD2D96-3BF9-4EBD-93BB-AB18EBB91504}">
      <dgm:prSet/>
      <dgm:spPr/>
      <dgm:t>
        <a:bodyPr/>
        <a:lstStyle/>
        <a:p>
          <a:endParaRPr lang="ru-RU"/>
        </a:p>
      </dgm:t>
    </dgm:pt>
    <dgm:pt modelId="{A8C853CA-425B-4B0B-AA42-784CD1AFF7DA}" type="sibTrans" cxnId="{4DFD2D96-3BF9-4EBD-93BB-AB18EBB91504}">
      <dgm:prSet/>
      <dgm:spPr/>
      <dgm:t>
        <a:bodyPr/>
        <a:lstStyle/>
        <a:p>
          <a:endParaRPr lang="ru-RU"/>
        </a:p>
      </dgm:t>
    </dgm:pt>
    <dgm:pt modelId="{8313B182-5A12-4CAE-841C-41725B6B46F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/>
            <a:t>3. Правомерное использование программного обеспечения и сертифицированных программно-технических средств участниками МЭД.</a:t>
          </a:r>
        </a:p>
      </dgm:t>
    </dgm:pt>
    <dgm:pt modelId="{634EA20C-C6D3-474E-979F-1C53E6686E63}" type="parTrans" cxnId="{A6BA4D73-3C62-489F-962B-D21A107E998B}">
      <dgm:prSet/>
      <dgm:spPr/>
      <dgm:t>
        <a:bodyPr/>
        <a:lstStyle/>
        <a:p>
          <a:endParaRPr lang="ru-RU"/>
        </a:p>
      </dgm:t>
    </dgm:pt>
    <dgm:pt modelId="{FF195CAA-4291-4F2D-A830-7187F5EED753}" type="sibTrans" cxnId="{A6BA4D73-3C62-489F-962B-D21A107E998B}">
      <dgm:prSet/>
      <dgm:spPr/>
      <dgm:t>
        <a:bodyPr/>
        <a:lstStyle/>
        <a:p>
          <a:endParaRPr lang="ru-RU"/>
        </a:p>
      </dgm:t>
    </dgm:pt>
    <dgm:pt modelId="{124B1E4C-44A7-4C52-AF71-13F0DDEE491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/>
            <a:t>4. Обеспечение целостности передаваемой информации.</a:t>
          </a:r>
        </a:p>
      </dgm:t>
    </dgm:pt>
    <dgm:pt modelId="{9E826955-915D-45B8-B4B0-6D0FF8B9FEAD}" type="parTrans" cxnId="{6D39899C-6D08-4E4E-87C4-CCC86674AE9D}">
      <dgm:prSet/>
      <dgm:spPr/>
      <dgm:t>
        <a:bodyPr/>
        <a:lstStyle/>
        <a:p>
          <a:endParaRPr lang="ru-RU"/>
        </a:p>
      </dgm:t>
    </dgm:pt>
    <dgm:pt modelId="{581DA588-048D-47E9-BD70-5E94A597652D}" type="sibTrans" cxnId="{6D39899C-6D08-4E4E-87C4-CCC86674AE9D}">
      <dgm:prSet/>
      <dgm:spPr/>
      <dgm:t>
        <a:bodyPr/>
        <a:lstStyle/>
        <a:p>
          <a:endParaRPr lang="ru-RU"/>
        </a:p>
      </dgm:t>
    </dgm:pt>
    <dgm:pt modelId="{E26C1273-95E8-4FFD-9DDF-00C3AD1395D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/>
            <a:t>5. Минимизация издержек, в том числе финансовых и временных, при осуществлении информационного взаимодействия участниками МЭД.</a:t>
          </a:r>
        </a:p>
      </dgm:t>
    </dgm:pt>
    <dgm:pt modelId="{E56D0EC2-72E9-4743-8E41-645EFF155D64}" type="parTrans" cxnId="{8EE9E978-C03A-4BE1-A034-9438FE82F0EA}">
      <dgm:prSet/>
      <dgm:spPr/>
      <dgm:t>
        <a:bodyPr/>
        <a:lstStyle/>
        <a:p>
          <a:endParaRPr lang="ru-RU"/>
        </a:p>
      </dgm:t>
    </dgm:pt>
    <dgm:pt modelId="{CCC73AEC-EA33-4F2E-AB59-67118944A9FA}" type="sibTrans" cxnId="{8EE9E978-C03A-4BE1-A034-9438FE82F0EA}">
      <dgm:prSet/>
      <dgm:spPr/>
      <dgm:t>
        <a:bodyPr/>
        <a:lstStyle/>
        <a:p>
          <a:endParaRPr lang="ru-RU"/>
        </a:p>
      </dgm:t>
    </dgm:pt>
    <dgm:pt modelId="{D1EA5D3E-9872-4D14-B1E0-B1E73E54F76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0" i="0"/>
            <a:t>6. Обеспечение конфиденциальности передачи и получения информации.</a:t>
          </a:r>
        </a:p>
      </dgm:t>
    </dgm:pt>
    <dgm:pt modelId="{37F19A31-EC5A-4788-9102-93F3A62DEB57}" type="parTrans" cxnId="{EA289FF0-EFE1-491E-8742-F1D2C8AA2333}">
      <dgm:prSet/>
      <dgm:spPr/>
      <dgm:t>
        <a:bodyPr/>
        <a:lstStyle/>
        <a:p>
          <a:endParaRPr lang="ru-RU"/>
        </a:p>
      </dgm:t>
    </dgm:pt>
    <dgm:pt modelId="{84438B8D-B2FC-4AE7-907A-0D1CBEAD3225}" type="sibTrans" cxnId="{EA289FF0-EFE1-491E-8742-F1D2C8AA2333}">
      <dgm:prSet/>
      <dgm:spPr/>
      <dgm:t>
        <a:bodyPr/>
        <a:lstStyle/>
        <a:p>
          <a:endParaRPr lang="ru-RU"/>
        </a:p>
      </dgm:t>
    </dgm:pt>
    <dgm:pt modelId="{0E940A5C-5054-4903-BE60-A887CE4A46E8}" type="pres">
      <dgm:prSet presAssocID="{2153296B-2CAB-454F-A8E7-F883A2F6610E}" presName="vert0" presStyleCnt="0">
        <dgm:presLayoutVars>
          <dgm:dir/>
          <dgm:animOne val="branch"/>
          <dgm:animLvl val="lvl"/>
        </dgm:presLayoutVars>
      </dgm:prSet>
      <dgm:spPr/>
    </dgm:pt>
    <dgm:pt modelId="{9E1E7730-EFAE-48E9-9A5F-DF9B35FBD477}" type="pres">
      <dgm:prSet presAssocID="{407D150E-D0D7-4EDF-AE13-BBAED38094EB}" presName="thickLine" presStyleLbl="alignNode1" presStyleIdx="0" presStyleCnt="6"/>
      <dgm:spPr/>
    </dgm:pt>
    <dgm:pt modelId="{7189CB9D-5711-4A32-98CF-8A11959C9C2F}" type="pres">
      <dgm:prSet presAssocID="{407D150E-D0D7-4EDF-AE13-BBAED38094EB}" presName="horz1" presStyleCnt="0"/>
      <dgm:spPr/>
    </dgm:pt>
    <dgm:pt modelId="{A8C16437-3202-47D5-84DB-7484A09E8FE0}" type="pres">
      <dgm:prSet presAssocID="{407D150E-D0D7-4EDF-AE13-BBAED38094EB}" presName="tx1" presStyleLbl="revTx" presStyleIdx="0" presStyleCnt="6"/>
      <dgm:spPr/>
    </dgm:pt>
    <dgm:pt modelId="{6BA0CE37-FBC4-4510-85A2-6811A4B417D9}" type="pres">
      <dgm:prSet presAssocID="{407D150E-D0D7-4EDF-AE13-BBAED38094EB}" presName="vert1" presStyleCnt="0"/>
      <dgm:spPr/>
    </dgm:pt>
    <dgm:pt modelId="{6A6F5C08-E955-41CA-93F3-83189525FAF9}" type="pres">
      <dgm:prSet presAssocID="{4821992E-3957-47DB-B636-8A8B2821D32B}" presName="thickLine" presStyleLbl="alignNode1" presStyleIdx="1" presStyleCnt="6"/>
      <dgm:spPr/>
    </dgm:pt>
    <dgm:pt modelId="{A77E2F0F-C79C-4D9C-8F21-37CA58AE6CAE}" type="pres">
      <dgm:prSet presAssocID="{4821992E-3957-47DB-B636-8A8B2821D32B}" presName="horz1" presStyleCnt="0"/>
      <dgm:spPr/>
    </dgm:pt>
    <dgm:pt modelId="{CAC1FA54-0D90-41D5-89CC-D4E58B64DE8E}" type="pres">
      <dgm:prSet presAssocID="{4821992E-3957-47DB-B636-8A8B2821D32B}" presName="tx1" presStyleLbl="revTx" presStyleIdx="1" presStyleCnt="6"/>
      <dgm:spPr/>
    </dgm:pt>
    <dgm:pt modelId="{1AD09790-5E47-4D85-BB9A-8FAAEAD01F64}" type="pres">
      <dgm:prSet presAssocID="{4821992E-3957-47DB-B636-8A8B2821D32B}" presName="vert1" presStyleCnt="0"/>
      <dgm:spPr/>
    </dgm:pt>
    <dgm:pt modelId="{F37681F7-0863-41C5-9CE9-F2D6B795BA46}" type="pres">
      <dgm:prSet presAssocID="{8313B182-5A12-4CAE-841C-41725B6B46FB}" presName="thickLine" presStyleLbl="alignNode1" presStyleIdx="2" presStyleCnt="6"/>
      <dgm:spPr/>
    </dgm:pt>
    <dgm:pt modelId="{A830BF02-34B0-451C-BF99-0512CE4A8984}" type="pres">
      <dgm:prSet presAssocID="{8313B182-5A12-4CAE-841C-41725B6B46FB}" presName="horz1" presStyleCnt="0"/>
      <dgm:spPr/>
    </dgm:pt>
    <dgm:pt modelId="{A5815640-E351-4934-B8DF-E20331476257}" type="pres">
      <dgm:prSet presAssocID="{8313B182-5A12-4CAE-841C-41725B6B46FB}" presName="tx1" presStyleLbl="revTx" presStyleIdx="2" presStyleCnt="6"/>
      <dgm:spPr/>
    </dgm:pt>
    <dgm:pt modelId="{9B57A32F-3700-427C-A6BC-367D101C4A2D}" type="pres">
      <dgm:prSet presAssocID="{8313B182-5A12-4CAE-841C-41725B6B46FB}" presName="vert1" presStyleCnt="0"/>
      <dgm:spPr/>
    </dgm:pt>
    <dgm:pt modelId="{9A62FE69-9F4E-4A9B-B6AE-3C45658FB5A0}" type="pres">
      <dgm:prSet presAssocID="{124B1E4C-44A7-4C52-AF71-13F0DDEE491D}" presName="thickLine" presStyleLbl="alignNode1" presStyleIdx="3" presStyleCnt="6"/>
      <dgm:spPr/>
    </dgm:pt>
    <dgm:pt modelId="{DA6E7441-294F-44A4-AA97-5EFA97DF9E35}" type="pres">
      <dgm:prSet presAssocID="{124B1E4C-44A7-4C52-AF71-13F0DDEE491D}" presName="horz1" presStyleCnt="0"/>
      <dgm:spPr/>
    </dgm:pt>
    <dgm:pt modelId="{9A3E9FF5-ED62-45F5-8233-55E57596F7AA}" type="pres">
      <dgm:prSet presAssocID="{124B1E4C-44A7-4C52-AF71-13F0DDEE491D}" presName="tx1" presStyleLbl="revTx" presStyleIdx="3" presStyleCnt="6"/>
      <dgm:spPr/>
    </dgm:pt>
    <dgm:pt modelId="{73B9B9F2-BDC7-49EA-B4E3-D4BB7B25009C}" type="pres">
      <dgm:prSet presAssocID="{124B1E4C-44A7-4C52-AF71-13F0DDEE491D}" presName="vert1" presStyleCnt="0"/>
      <dgm:spPr/>
    </dgm:pt>
    <dgm:pt modelId="{31BC414A-7E1D-43E3-AAEC-A570756BE7DF}" type="pres">
      <dgm:prSet presAssocID="{E26C1273-95E8-4FFD-9DDF-00C3AD1395DB}" presName="thickLine" presStyleLbl="alignNode1" presStyleIdx="4" presStyleCnt="6"/>
      <dgm:spPr/>
    </dgm:pt>
    <dgm:pt modelId="{C146BE26-BC96-476B-9314-8D41094421F9}" type="pres">
      <dgm:prSet presAssocID="{E26C1273-95E8-4FFD-9DDF-00C3AD1395DB}" presName="horz1" presStyleCnt="0"/>
      <dgm:spPr/>
    </dgm:pt>
    <dgm:pt modelId="{138E0AE3-ED4D-4B01-AE09-10AEBF98E82C}" type="pres">
      <dgm:prSet presAssocID="{E26C1273-95E8-4FFD-9DDF-00C3AD1395DB}" presName="tx1" presStyleLbl="revTx" presStyleIdx="4" presStyleCnt="6"/>
      <dgm:spPr/>
    </dgm:pt>
    <dgm:pt modelId="{04C5F0C1-ADDC-47B9-9799-BC3ED2595CC2}" type="pres">
      <dgm:prSet presAssocID="{E26C1273-95E8-4FFD-9DDF-00C3AD1395DB}" presName="vert1" presStyleCnt="0"/>
      <dgm:spPr/>
    </dgm:pt>
    <dgm:pt modelId="{89D79065-C912-4011-A86F-771C89348FA8}" type="pres">
      <dgm:prSet presAssocID="{D1EA5D3E-9872-4D14-B1E0-B1E73E54F769}" presName="thickLine" presStyleLbl="alignNode1" presStyleIdx="5" presStyleCnt="6"/>
      <dgm:spPr/>
    </dgm:pt>
    <dgm:pt modelId="{27BBB5D4-781A-4413-BE28-9E785CC68D14}" type="pres">
      <dgm:prSet presAssocID="{D1EA5D3E-9872-4D14-B1E0-B1E73E54F769}" presName="horz1" presStyleCnt="0"/>
      <dgm:spPr/>
    </dgm:pt>
    <dgm:pt modelId="{3DF43FC9-6AA8-43F3-B0AA-AFEC467FBBF8}" type="pres">
      <dgm:prSet presAssocID="{D1EA5D3E-9872-4D14-B1E0-B1E73E54F769}" presName="tx1" presStyleLbl="revTx" presStyleIdx="5" presStyleCnt="6"/>
      <dgm:spPr/>
    </dgm:pt>
    <dgm:pt modelId="{E0A92E69-E83D-4ECD-95B7-E1A4A259B123}" type="pres">
      <dgm:prSet presAssocID="{D1EA5D3E-9872-4D14-B1E0-B1E73E54F769}" presName="vert1" presStyleCnt="0"/>
      <dgm:spPr/>
    </dgm:pt>
  </dgm:ptLst>
  <dgm:cxnLst>
    <dgm:cxn modelId="{A4F8EB01-88CF-4457-9801-1FB24127C2B8}" type="presOf" srcId="{407D150E-D0D7-4EDF-AE13-BBAED38094EB}" destId="{A8C16437-3202-47D5-84DB-7484A09E8FE0}" srcOrd="0" destOrd="0" presId="urn:microsoft.com/office/officeart/2008/layout/LinedList"/>
    <dgm:cxn modelId="{74B78615-089E-45B0-BF39-14ECF740A5A6}" type="presOf" srcId="{4821992E-3957-47DB-B636-8A8B2821D32B}" destId="{CAC1FA54-0D90-41D5-89CC-D4E58B64DE8E}" srcOrd="0" destOrd="0" presId="urn:microsoft.com/office/officeart/2008/layout/LinedList"/>
    <dgm:cxn modelId="{0917B219-0A00-48B2-8DEC-769D321C25D0}" type="presOf" srcId="{2153296B-2CAB-454F-A8E7-F883A2F6610E}" destId="{0E940A5C-5054-4903-BE60-A887CE4A46E8}" srcOrd="0" destOrd="0" presId="urn:microsoft.com/office/officeart/2008/layout/LinedList"/>
    <dgm:cxn modelId="{A6BA4D73-3C62-489F-962B-D21A107E998B}" srcId="{2153296B-2CAB-454F-A8E7-F883A2F6610E}" destId="{8313B182-5A12-4CAE-841C-41725B6B46FB}" srcOrd="2" destOrd="0" parTransId="{634EA20C-C6D3-474E-979F-1C53E6686E63}" sibTransId="{FF195CAA-4291-4F2D-A830-7187F5EED753}"/>
    <dgm:cxn modelId="{CD70AC73-B64E-4F32-9AF4-47BA7A8B1FCE}" type="presOf" srcId="{E26C1273-95E8-4FFD-9DDF-00C3AD1395DB}" destId="{138E0AE3-ED4D-4B01-AE09-10AEBF98E82C}" srcOrd="0" destOrd="0" presId="urn:microsoft.com/office/officeart/2008/layout/LinedList"/>
    <dgm:cxn modelId="{8EE9E978-C03A-4BE1-A034-9438FE82F0EA}" srcId="{2153296B-2CAB-454F-A8E7-F883A2F6610E}" destId="{E26C1273-95E8-4FFD-9DDF-00C3AD1395DB}" srcOrd="4" destOrd="0" parTransId="{E56D0EC2-72E9-4743-8E41-645EFF155D64}" sibTransId="{CCC73AEC-EA33-4F2E-AB59-67118944A9FA}"/>
    <dgm:cxn modelId="{9041E585-174B-469B-9500-15EF02B5225C}" type="presOf" srcId="{D1EA5D3E-9872-4D14-B1E0-B1E73E54F769}" destId="{3DF43FC9-6AA8-43F3-B0AA-AFEC467FBBF8}" srcOrd="0" destOrd="0" presId="urn:microsoft.com/office/officeart/2008/layout/LinedList"/>
    <dgm:cxn modelId="{485B3488-5C8A-422A-A39F-F40EE1BF5500}" type="presOf" srcId="{124B1E4C-44A7-4C52-AF71-13F0DDEE491D}" destId="{9A3E9FF5-ED62-45F5-8233-55E57596F7AA}" srcOrd="0" destOrd="0" presId="urn:microsoft.com/office/officeart/2008/layout/LinedList"/>
    <dgm:cxn modelId="{4DFD2D96-3BF9-4EBD-93BB-AB18EBB91504}" srcId="{2153296B-2CAB-454F-A8E7-F883A2F6610E}" destId="{4821992E-3957-47DB-B636-8A8B2821D32B}" srcOrd="1" destOrd="0" parTransId="{C0C26E10-17EF-407B-874A-50F58D4E63B7}" sibTransId="{A8C853CA-425B-4B0B-AA42-784CD1AFF7DA}"/>
    <dgm:cxn modelId="{6D39899C-6D08-4E4E-87C4-CCC86674AE9D}" srcId="{2153296B-2CAB-454F-A8E7-F883A2F6610E}" destId="{124B1E4C-44A7-4C52-AF71-13F0DDEE491D}" srcOrd="3" destOrd="0" parTransId="{9E826955-915D-45B8-B4B0-6D0FF8B9FEAD}" sibTransId="{581DA588-048D-47E9-BD70-5E94A597652D}"/>
    <dgm:cxn modelId="{482020B5-1C16-430B-99E2-A260FF85D237}" srcId="{2153296B-2CAB-454F-A8E7-F883A2F6610E}" destId="{407D150E-D0D7-4EDF-AE13-BBAED38094EB}" srcOrd="0" destOrd="0" parTransId="{4578B2A7-1160-45B3-AF0E-8C271BF0BF58}" sibTransId="{4F263441-A1B5-41BA-BEF5-A1A1F8946C67}"/>
    <dgm:cxn modelId="{2ABBD7EB-4539-43B1-97CD-AC7F3D68A475}" type="presOf" srcId="{8313B182-5A12-4CAE-841C-41725B6B46FB}" destId="{A5815640-E351-4934-B8DF-E20331476257}" srcOrd="0" destOrd="0" presId="urn:microsoft.com/office/officeart/2008/layout/LinedList"/>
    <dgm:cxn modelId="{EA289FF0-EFE1-491E-8742-F1D2C8AA2333}" srcId="{2153296B-2CAB-454F-A8E7-F883A2F6610E}" destId="{D1EA5D3E-9872-4D14-B1E0-B1E73E54F769}" srcOrd="5" destOrd="0" parTransId="{37F19A31-EC5A-4788-9102-93F3A62DEB57}" sibTransId="{84438B8D-B2FC-4AE7-907A-0D1CBEAD3225}"/>
    <dgm:cxn modelId="{1D2CB49B-6DF2-4920-964C-05ED0CB9CFA2}" type="presParOf" srcId="{0E940A5C-5054-4903-BE60-A887CE4A46E8}" destId="{9E1E7730-EFAE-48E9-9A5F-DF9B35FBD477}" srcOrd="0" destOrd="0" presId="urn:microsoft.com/office/officeart/2008/layout/LinedList"/>
    <dgm:cxn modelId="{5D77B812-B76D-40B1-B542-77C656EB7F1A}" type="presParOf" srcId="{0E940A5C-5054-4903-BE60-A887CE4A46E8}" destId="{7189CB9D-5711-4A32-98CF-8A11959C9C2F}" srcOrd="1" destOrd="0" presId="urn:microsoft.com/office/officeart/2008/layout/LinedList"/>
    <dgm:cxn modelId="{DE121A85-0CAD-43DD-BFF7-4E974B7817BA}" type="presParOf" srcId="{7189CB9D-5711-4A32-98CF-8A11959C9C2F}" destId="{A8C16437-3202-47D5-84DB-7484A09E8FE0}" srcOrd="0" destOrd="0" presId="urn:microsoft.com/office/officeart/2008/layout/LinedList"/>
    <dgm:cxn modelId="{F3153FE5-0C04-44FC-84E1-39F1333B8083}" type="presParOf" srcId="{7189CB9D-5711-4A32-98CF-8A11959C9C2F}" destId="{6BA0CE37-FBC4-4510-85A2-6811A4B417D9}" srcOrd="1" destOrd="0" presId="urn:microsoft.com/office/officeart/2008/layout/LinedList"/>
    <dgm:cxn modelId="{A7984FEA-FDD8-44CD-A06A-1B73E235C7E2}" type="presParOf" srcId="{0E940A5C-5054-4903-BE60-A887CE4A46E8}" destId="{6A6F5C08-E955-41CA-93F3-83189525FAF9}" srcOrd="2" destOrd="0" presId="urn:microsoft.com/office/officeart/2008/layout/LinedList"/>
    <dgm:cxn modelId="{56463D60-A435-4D08-99C8-889E4EBD5D96}" type="presParOf" srcId="{0E940A5C-5054-4903-BE60-A887CE4A46E8}" destId="{A77E2F0F-C79C-4D9C-8F21-37CA58AE6CAE}" srcOrd="3" destOrd="0" presId="urn:microsoft.com/office/officeart/2008/layout/LinedList"/>
    <dgm:cxn modelId="{BBBE34D8-F2AA-4D9E-9C2A-DABBF0F8480D}" type="presParOf" srcId="{A77E2F0F-C79C-4D9C-8F21-37CA58AE6CAE}" destId="{CAC1FA54-0D90-41D5-89CC-D4E58B64DE8E}" srcOrd="0" destOrd="0" presId="urn:microsoft.com/office/officeart/2008/layout/LinedList"/>
    <dgm:cxn modelId="{BD1DEC33-6B50-4523-9B14-58E1C54C097B}" type="presParOf" srcId="{A77E2F0F-C79C-4D9C-8F21-37CA58AE6CAE}" destId="{1AD09790-5E47-4D85-BB9A-8FAAEAD01F64}" srcOrd="1" destOrd="0" presId="urn:microsoft.com/office/officeart/2008/layout/LinedList"/>
    <dgm:cxn modelId="{BA35396A-2A7D-4FE4-B542-1AE1C0008392}" type="presParOf" srcId="{0E940A5C-5054-4903-BE60-A887CE4A46E8}" destId="{F37681F7-0863-41C5-9CE9-F2D6B795BA46}" srcOrd="4" destOrd="0" presId="urn:microsoft.com/office/officeart/2008/layout/LinedList"/>
    <dgm:cxn modelId="{0509F208-55A5-457D-AEA5-EE058B3EE025}" type="presParOf" srcId="{0E940A5C-5054-4903-BE60-A887CE4A46E8}" destId="{A830BF02-34B0-451C-BF99-0512CE4A8984}" srcOrd="5" destOrd="0" presId="urn:microsoft.com/office/officeart/2008/layout/LinedList"/>
    <dgm:cxn modelId="{A2923942-582E-46F7-814F-55CC0064A733}" type="presParOf" srcId="{A830BF02-34B0-451C-BF99-0512CE4A8984}" destId="{A5815640-E351-4934-B8DF-E20331476257}" srcOrd="0" destOrd="0" presId="urn:microsoft.com/office/officeart/2008/layout/LinedList"/>
    <dgm:cxn modelId="{5AD0FEE5-BB5F-4372-A62F-91BB1CF03E0D}" type="presParOf" srcId="{A830BF02-34B0-451C-BF99-0512CE4A8984}" destId="{9B57A32F-3700-427C-A6BC-367D101C4A2D}" srcOrd="1" destOrd="0" presId="urn:microsoft.com/office/officeart/2008/layout/LinedList"/>
    <dgm:cxn modelId="{AEE440E9-2C24-4FE9-A5A7-C1B560F76370}" type="presParOf" srcId="{0E940A5C-5054-4903-BE60-A887CE4A46E8}" destId="{9A62FE69-9F4E-4A9B-B6AE-3C45658FB5A0}" srcOrd="6" destOrd="0" presId="urn:microsoft.com/office/officeart/2008/layout/LinedList"/>
    <dgm:cxn modelId="{97230430-7D37-4E88-8F89-04C844C8D194}" type="presParOf" srcId="{0E940A5C-5054-4903-BE60-A887CE4A46E8}" destId="{DA6E7441-294F-44A4-AA97-5EFA97DF9E35}" srcOrd="7" destOrd="0" presId="urn:microsoft.com/office/officeart/2008/layout/LinedList"/>
    <dgm:cxn modelId="{56AB01FE-2497-4FD8-8ECE-381626FC597E}" type="presParOf" srcId="{DA6E7441-294F-44A4-AA97-5EFA97DF9E35}" destId="{9A3E9FF5-ED62-45F5-8233-55E57596F7AA}" srcOrd="0" destOrd="0" presId="urn:microsoft.com/office/officeart/2008/layout/LinedList"/>
    <dgm:cxn modelId="{C1BDE52F-14B5-4E02-801C-1089B7787B74}" type="presParOf" srcId="{DA6E7441-294F-44A4-AA97-5EFA97DF9E35}" destId="{73B9B9F2-BDC7-49EA-B4E3-D4BB7B25009C}" srcOrd="1" destOrd="0" presId="urn:microsoft.com/office/officeart/2008/layout/LinedList"/>
    <dgm:cxn modelId="{F825026B-F8B4-48A9-9C06-3D6604DCC7BF}" type="presParOf" srcId="{0E940A5C-5054-4903-BE60-A887CE4A46E8}" destId="{31BC414A-7E1D-43E3-AAEC-A570756BE7DF}" srcOrd="8" destOrd="0" presId="urn:microsoft.com/office/officeart/2008/layout/LinedList"/>
    <dgm:cxn modelId="{7B564EDC-DAD3-47E3-BF04-00F4CA67EA7D}" type="presParOf" srcId="{0E940A5C-5054-4903-BE60-A887CE4A46E8}" destId="{C146BE26-BC96-476B-9314-8D41094421F9}" srcOrd="9" destOrd="0" presId="urn:microsoft.com/office/officeart/2008/layout/LinedList"/>
    <dgm:cxn modelId="{18E2FF20-9F30-4643-ADF1-8590F5640D9D}" type="presParOf" srcId="{C146BE26-BC96-476B-9314-8D41094421F9}" destId="{138E0AE3-ED4D-4B01-AE09-10AEBF98E82C}" srcOrd="0" destOrd="0" presId="urn:microsoft.com/office/officeart/2008/layout/LinedList"/>
    <dgm:cxn modelId="{0671C4C0-5205-4E31-8059-2EABAAB4A7D1}" type="presParOf" srcId="{C146BE26-BC96-476B-9314-8D41094421F9}" destId="{04C5F0C1-ADDC-47B9-9799-BC3ED2595CC2}" srcOrd="1" destOrd="0" presId="urn:microsoft.com/office/officeart/2008/layout/LinedList"/>
    <dgm:cxn modelId="{996C8AA9-68AB-4B81-B9A6-98698EE80A30}" type="presParOf" srcId="{0E940A5C-5054-4903-BE60-A887CE4A46E8}" destId="{89D79065-C912-4011-A86F-771C89348FA8}" srcOrd="10" destOrd="0" presId="urn:microsoft.com/office/officeart/2008/layout/LinedList"/>
    <dgm:cxn modelId="{6A0B652A-7A40-4F01-85BE-B75EAAB659B6}" type="presParOf" srcId="{0E940A5C-5054-4903-BE60-A887CE4A46E8}" destId="{27BBB5D4-781A-4413-BE28-9E785CC68D14}" srcOrd="11" destOrd="0" presId="urn:microsoft.com/office/officeart/2008/layout/LinedList"/>
    <dgm:cxn modelId="{6C540FE4-FF18-4961-931F-8FD40E64C6EA}" type="presParOf" srcId="{27BBB5D4-781A-4413-BE28-9E785CC68D14}" destId="{3DF43FC9-6AA8-43F3-B0AA-AFEC467FBBF8}" srcOrd="0" destOrd="0" presId="urn:microsoft.com/office/officeart/2008/layout/LinedList"/>
    <dgm:cxn modelId="{99D899B7-D3E8-46EF-B9A2-6A28E18E02C8}" type="presParOf" srcId="{27BBB5D4-781A-4413-BE28-9E785CC68D14}" destId="{E0A92E69-E83D-4ECD-95B7-E1A4A259B12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E7730-EFAE-48E9-9A5F-DF9B35FBD477}">
      <dsp:nvSpPr>
        <dsp:cNvPr id="0" name=""/>
        <dsp:cNvSpPr/>
      </dsp:nvSpPr>
      <dsp:spPr>
        <a:xfrm>
          <a:off x="0" y="1713"/>
          <a:ext cx="9037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16437-3202-47D5-84DB-7484A09E8FE0}">
      <dsp:nvSpPr>
        <dsp:cNvPr id="0" name=""/>
        <dsp:cNvSpPr/>
      </dsp:nvSpPr>
      <dsp:spPr>
        <a:xfrm>
          <a:off x="0" y="1713"/>
          <a:ext cx="9037638" cy="58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kern="1200"/>
            <a:t>1. Обеспечение технологической возможности использования МЭД переменным числом его участников.</a:t>
          </a:r>
          <a:endParaRPr lang="ru-RU" sz="1400" kern="1200"/>
        </a:p>
      </dsp:txBody>
      <dsp:txXfrm>
        <a:off x="0" y="1713"/>
        <a:ext cx="9037638" cy="584158"/>
      </dsp:txXfrm>
    </dsp:sp>
    <dsp:sp modelId="{6A6F5C08-E955-41CA-93F3-83189525FAF9}">
      <dsp:nvSpPr>
        <dsp:cNvPr id="0" name=""/>
        <dsp:cNvSpPr/>
      </dsp:nvSpPr>
      <dsp:spPr>
        <a:xfrm>
          <a:off x="0" y="585871"/>
          <a:ext cx="9037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1FA54-0D90-41D5-89CC-D4E58B64DE8E}">
      <dsp:nvSpPr>
        <dsp:cNvPr id="0" name=""/>
        <dsp:cNvSpPr/>
      </dsp:nvSpPr>
      <dsp:spPr>
        <a:xfrm>
          <a:off x="0" y="585871"/>
          <a:ext cx="9037638" cy="58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kern="1200"/>
            <a:t>2. Применение участниками МЭД совместимых технологий, форматов, протоколов информационного взаимодействия и унифицированных программно-технических средств.</a:t>
          </a:r>
        </a:p>
      </dsp:txBody>
      <dsp:txXfrm>
        <a:off x="0" y="585871"/>
        <a:ext cx="9037638" cy="584158"/>
      </dsp:txXfrm>
    </dsp:sp>
    <dsp:sp modelId="{F37681F7-0863-41C5-9CE9-F2D6B795BA46}">
      <dsp:nvSpPr>
        <dsp:cNvPr id="0" name=""/>
        <dsp:cNvSpPr/>
      </dsp:nvSpPr>
      <dsp:spPr>
        <a:xfrm>
          <a:off x="0" y="1170029"/>
          <a:ext cx="9037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15640-E351-4934-B8DF-E20331476257}">
      <dsp:nvSpPr>
        <dsp:cNvPr id="0" name=""/>
        <dsp:cNvSpPr/>
      </dsp:nvSpPr>
      <dsp:spPr>
        <a:xfrm>
          <a:off x="0" y="1170029"/>
          <a:ext cx="9037638" cy="58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kern="1200"/>
            <a:t>3. Правомерное использование программного обеспечения и сертифицированных программно-технических средств участниками МЭД.</a:t>
          </a:r>
        </a:p>
      </dsp:txBody>
      <dsp:txXfrm>
        <a:off x="0" y="1170029"/>
        <a:ext cx="9037638" cy="584158"/>
      </dsp:txXfrm>
    </dsp:sp>
    <dsp:sp modelId="{9A62FE69-9F4E-4A9B-B6AE-3C45658FB5A0}">
      <dsp:nvSpPr>
        <dsp:cNvPr id="0" name=""/>
        <dsp:cNvSpPr/>
      </dsp:nvSpPr>
      <dsp:spPr>
        <a:xfrm>
          <a:off x="0" y="1754187"/>
          <a:ext cx="9037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E9FF5-ED62-45F5-8233-55E57596F7AA}">
      <dsp:nvSpPr>
        <dsp:cNvPr id="0" name=""/>
        <dsp:cNvSpPr/>
      </dsp:nvSpPr>
      <dsp:spPr>
        <a:xfrm>
          <a:off x="0" y="1754187"/>
          <a:ext cx="9037638" cy="58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kern="1200"/>
            <a:t>4. Обеспечение целостности передаваемой информации.</a:t>
          </a:r>
        </a:p>
      </dsp:txBody>
      <dsp:txXfrm>
        <a:off x="0" y="1754187"/>
        <a:ext cx="9037638" cy="584158"/>
      </dsp:txXfrm>
    </dsp:sp>
    <dsp:sp modelId="{31BC414A-7E1D-43E3-AAEC-A570756BE7DF}">
      <dsp:nvSpPr>
        <dsp:cNvPr id="0" name=""/>
        <dsp:cNvSpPr/>
      </dsp:nvSpPr>
      <dsp:spPr>
        <a:xfrm>
          <a:off x="0" y="2338345"/>
          <a:ext cx="9037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8E0AE3-ED4D-4B01-AE09-10AEBF98E82C}">
      <dsp:nvSpPr>
        <dsp:cNvPr id="0" name=""/>
        <dsp:cNvSpPr/>
      </dsp:nvSpPr>
      <dsp:spPr>
        <a:xfrm>
          <a:off x="0" y="2338345"/>
          <a:ext cx="9037638" cy="58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kern="1200"/>
            <a:t>5. Минимизация издержек, в том числе финансовых и временных, при осуществлении информационного взаимодействия участниками МЭД.</a:t>
          </a:r>
        </a:p>
      </dsp:txBody>
      <dsp:txXfrm>
        <a:off x="0" y="2338345"/>
        <a:ext cx="9037638" cy="584158"/>
      </dsp:txXfrm>
    </dsp:sp>
    <dsp:sp modelId="{89D79065-C912-4011-A86F-771C89348FA8}">
      <dsp:nvSpPr>
        <dsp:cNvPr id="0" name=""/>
        <dsp:cNvSpPr/>
      </dsp:nvSpPr>
      <dsp:spPr>
        <a:xfrm>
          <a:off x="0" y="2922503"/>
          <a:ext cx="90376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43FC9-6AA8-43F3-B0AA-AFEC467FBBF8}">
      <dsp:nvSpPr>
        <dsp:cNvPr id="0" name=""/>
        <dsp:cNvSpPr/>
      </dsp:nvSpPr>
      <dsp:spPr>
        <a:xfrm>
          <a:off x="0" y="2922503"/>
          <a:ext cx="9037638" cy="5841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b="0" i="0" kern="1200"/>
            <a:t>6. Обеспечение конфиденциальности передачи и получения информации.</a:t>
          </a:r>
        </a:p>
      </dsp:txBody>
      <dsp:txXfrm>
        <a:off x="0" y="2922503"/>
        <a:ext cx="9037638" cy="584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48A0637-2129-4BE6-8F5B-0442B5EEF668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0693" y="-599440"/>
            <a:ext cx="9440034" cy="7061200"/>
          </a:xfrm>
        </p:spPr>
        <p:txBody>
          <a:bodyPr>
            <a:normAutofit/>
          </a:bodyPr>
          <a:lstStyle/>
          <a:p>
            <a:pPr lvl="0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Система межведомственной взаимодействия в системе государственного и муниципального управления: технологии, современные вызовы и приоритеты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br>
              <a:rPr lang="ru-RU" sz="7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Надыргалиев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Елнар</a:t>
            </a:r>
            <a:endParaRPr lang="ru-RU" sz="7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394"/>
          <a:stretch/>
        </p:blipFill>
        <p:spPr bwMode="auto">
          <a:xfrm>
            <a:off x="6772243" y="3429000"/>
            <a:ext cx="3457954" cy="1810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96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1323" y="1087120"/>
            <a:ext cx="9036423" cy="4745509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ru-RU" dirty="0"/>
              <a:t>ПРОБЛЕМЫ</a:t>
            </a:r>
          </a:p>
          <a:p>
            <a:endParaRPr lang="ru-RU" dirty="0"/>
          </a:p>
          <a:p>
            <a:r>
              <a:rPr lang="ru-RU" dirty="0"/>
              <a:t> Хаотические обмены сведениями, организуемые каждым из ведомств по своим собственным правилам</a:t>
            </a:r>
          </a:p>
          <a:p>
            <a:endParaRPr lang="ru-RU" dirty="0"/>
          </a:p>
          <a:p>
            <a:r>
              <a:rPr lang="ru-RU" dirty="0"/>
              <a:t>  Отсутствие хранения истории оказания услуг и обмена сведениями</a:t>
            </a:r>
          </a:p>
          <a:p>
            <a:endParaRPr lang="ru-RU" dirty="0"/>
          </a:p>
          <a:p>
            <a:r>
              <a:rPr lang="ru-RU" dirty="0"/>
              <a:t>  Избыточные затраты на защиту каналов связи «всех со всеми»</a:t>
            </a:r>
          </a:p>
          <a:p>
            <a:endParaRPr lang="ru-RU" dirty="0"/>
          </a:p>
          <a:p>
            <a:r>
              <a:rPr lang="ru-RU" dirty="0"/>
              <a:t>  Отсутствие единой системы мониторинга производительности и доступности информационных систем</a:t>
            </a:r>
          </a:p>
        </p:txBody>
      </p:sp>
    </p:spTree>
    <p:extLst>
      <p:ext uri="{BB962C8B-B14F-4D97-AF65-F5344CB8AC3E}">
        <p14:creationId xmlns:p14="http://schemas.microsoft.com/office/powerpoint/2010/main" val="166936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67C19-AB60-49C6-9C64-27CBB9EC3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Система межведомственного электронного взаимодействия СМЭВ представляет собой федеральную государственную информационную систему, включающую: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3AF036-6CFA-4E0B-AD30-D81E1BD9C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- информационные базы данных, в том числе содержащие сведения об используемых органами и организациями программных и технических средствах, обеспечивающих возможность доступа через систему взаимодействия к их информационным системам (далее - электронные сервисы), </a:t>
            </a:r>
          </a:p>
          <a:p>
            <a:endParaRPr lang="ru-RU" dirty="0"/>
          </a:p>
          <a:p>
            <a:r>
              <a:rPr lang="ru-RU" dirty="0"/>
              <a:t>сведения об истории движения в системе взаимодействия электронных сообщений при предоставлении государственных и муниципальных услуг, исполнении государственных и муниципальных функций в электронной форме, </a:t>
            </a:r>
          </a:p>
          <a:p>
            <a:endParaRPr lang="ru-RU" dirty="0"/>
          </a:p>
          <a:p>
            <a:r>
              <a:rPr lang="ru-RU" dirty="0"/>
              <a:t> а также программные и технические средства, обеспечивающие взаимодействие информационных систем органов и организаций через СМЭВ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4213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239872A6-E862-4BA3-AADA-A996EA75C6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9376" y="3249159"/>
            <a:ext cx="8980186" cy="1658256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08DBE28-DE8F-415E-BF2E-B318C76B4416}"/>
              </a:ext>
            </a:extLst>
          </p:cNvPr>
          <p:cNvSpPr/>
          <p:nvPr/>
        </p:nvSpPr>
        <p:spPr>
          <a:xfrm>
            <a:off x="3048000" y="1582341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bg1"/>
                </a:solidFill>
              </a:rPr>
              <a:t> Хаотические обмены сведениями, организуемые каждым из ведомств по своим собственным правилам</a:t>
            </a:r>
          </a:p>
          <a:p>
            <a:pPr>
              <a:buFont typeface="Arial" panose="020B0604020202020204" pitchFamily="34" charset="0"/>
              <a:buChar char="•"/>
            </a:pPr>
            <a:endParaRPr lang="ru-RU" altLang="ru-RU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bg1"/>
                </a:solidFill>
              </a:rPr>
              <a:t>  Отсутствие хранения истории оказания услуг и обмена сведениями</a:t>
            </a:r>
          </a:p>
          <a:p>
            <a:endParaRPr lang="ru-RU" altLang="ru-RU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bg1"/>
                </a:solidFill>
              </a:rPr>
              <a:t>  Избыточные затраты на защиту каналов связи «всех со всеми»</a:t>
            </a:r>
          </a:p>
          <a:p>
            <a:pPr>
              <a:buFont typeface="Arial" panose="020B0604020202020204" pitchFamily="34" charset="0"/>
              <a:buChar char="•"/>
            </a:pPr>
            <a:endParaRPr lang="ru-RU" altLang="ru-RU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bg1"/>
                </a:solidFill>
              </a:rPr>
              <a:t>  Отсутствие единой системы мониторинга производительности и доступности информационных систем</a:t>
            </a:r>
            <a:endParaRPr lang="ru-RU" dirty="0"/>
          </a:p>
        </p:txBody>
      </p:sp>
      <p:pic>
        <p:nvPicPr>
          <p:cNvPr id="14" name="Picture 311">
            <a:extLst>
              <a:ext uri="{FF2B5EF4-FFF2-40B4-BE49-F238E27FC236}">
                <a16:creationId xmlns:a16="http://schemas.microsoft.com/office/drawing/2014/main" id="{F65C87D6-5A01-4E6B-A0BA-632A423A6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1125084"/>
            <a:ext cx="7665720" cy="497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321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681" y="894080"/>
            <a:ext cx="9178066" cy="4938549"/>
          </a:xfrm>
        </p:spPr>
        <p:txBody>
          <a:bodyPr>
            <a:noAutofit/>
          </a:bodyPr>
          <a:lstStyle/>
          <a:p>
            <a:pPr algn="just"/>
            <a:r>
              <a:rPr lang="ru-RU" altLang="ru-RU" sz="1600" dirty="0">
                <a:solidFill>
                  <a:schemeClr val="tx2">
                    <a:lumMod val="50000"/>
                  </a:schemeClr>
                </a:solidFill>
              </a:rPr>
              <a:t>Задачи системы межведомственного электронного взаимодействия</a:t>
            </a:r>
          </a:p>
          <a:p>
            <a:pPr algn="just"/>
            <a:r>
              <a:rPr lang="ru-RU" altLang="ru-RU" sz="1600" dirty="0">
                <a:solidFill>
                  <a:schemeClr val="tx2">
                    <a:lumMod val="50000"/>
                  </a:schemeClr>
                </a:solidFill>
              </a:rPr>
              <a:t>в инфраструктуре </a:t>
            </a:r>
            <a:r>
              <a:rPr lang="ru-RU" altLang="ru-RU" sz="1600" b="1" dirty="0">
                <a:solidFill>
                  <a:schemeClr val="tx2">
                    <a:lumMod val="50000"/>
                  </a:schemeClr>
                </a:solidFill>
              </a:rPr>
              <a:t>Электронного правительства</a:t>
            </a:r>
            <a:r>
              <a:rPr lang="ru-RU" altLang="ru-RU" sz="1600" dirty="0">
                <a:solidFill>
                  <a:schemeClr val="tx2">
                    <a:lumMod val="50000"/>
                  </a:schemeClr>
                </a:solidFill>
              </a:rPr>
              <a:t>:</a:t>
            </a:r>
          </a:p>
          <a:p>
            <a:pPr algn="just"/>
            <a:endParaRPr lang="ru-RU" alt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2">
                    <a:lumMod val="50000"/>
                  </a:schemeClr>
                </a:solidFill>
              </a:rPr>
              <a:t> Государственные функции в электронном виде</a:t>
            </a:r>
          </a:p>
          <a:p>
            <a:pPr algn="just"/>
            <a:r>
              <a:rPr lang="ru-RU" altLang="ru-RU" sz="1600" dirty="0">
                <a:solidFill>
                  <a:schemeClr val="tx2">
                    <a:lumMod val="50000"/>
                  </a:schemeClr>
                </a:solidFill>
              </a:rPr>
              <a:t>Обеспечение информационного взаимодействия в электронной форме при предоставлении государственных и муниципальных услуг и исполнении государственных и муниципальных функций.</a:t>
            </a:r>
          </a:p>
          <a:p>
            <a:pPr algn="just"/>
            <a:endParaRPr lang="ru-RU" alt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2">
                    <a:lumMod val="50000"/>
                  </a:schemeClr>
                </a:solidFill>
              </a:rPr>
              <a:t> Государственные услуги в электронном виде</a:t>
            </a:r>
          </a:p>
          <a:p>
            <a:pPr algn="just"/>
            <a:r>
              <a:rPr lang="ru-RU" altLang="ru-RU" sz="1600" dirty="0">
                <a:solidFill>
                  <a:schemeClr val="tx2">
                    <a:lumMod val="50000"/>
                  </a:schemeClr>
                </a:solidFill>
              </a:rPr>
              <a:t>Обеспечение предоставления государственных и муниципальных услуг в электронной форме. </a:t>
            </a:r>
          </a:p>
          <a:p>
            <a:pPr algn="just"/>
            <a:r>
              <a:rPr lang="ru-RU" altLang="ru-RU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2">
                    <a:lumMod val="50000"/>
                  </a:schemeClr>
                </a:solidFill>
              </a:rPr>
              <a:t> Системная магистраль информационного взаимодействия</a:t>
            </a:r>
          </a:p>
          <a:p>
            <a:pPr algn="just"/>
            <a:r>
              <a:rPr lang="ru-RU" altLang="ru-RU" sz="1600" dirty="0">
                <a:solidFill>
                  <a:schemeClr val="tx2">
                    <a:lumMod val="50000"/>
                  </a:schemeClr>
                </a:solidFill>
              </a:rPr>
              <a:t>Технологическое обеспечение информационного взаимодействия с применением системы взаимодействия достигается путем использования сервис-ориентированной архитектуры, представляющей собой совокупность электронных сервисов, построенных по общепринятым стандартам, а также путем использования единых технологических решений и стандартов, единых классификаторов и описаний структур данных.</a:t>
            </a:r>
          </a:p>
          <a:p>
            <a:pPr algn="just"/>
            <a:endParaRPr lang="ru-RU" alt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94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927D55A-35A3-43E6-9E61-104753231BE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680" y="397744"/>
            <a:ext cx="10007600" cy="5434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827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Принципы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7BF9A3D-C873-4C5A-9F92-6699F2645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760501"/>
              </p:ext>
            </p:extLst>
          </p:nvPr>
        </p:nvGraphicFramePr>
        <p:xfrm>
          <a:off x="1390650" y="2324100"/>
          <a:ext cx="9037638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195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 algn="ctr">
              <a:buNone/>
            </a:pPr>
            <a:r>
              <a:rPr lang="ru-RU" dirty="0"/>
              <a:t>Список литературы</a:t>
            </a:r>
          </a:p>
          <a:p>
            <a:pPr marL="68580" indent="0" algn="ctr">
              <a:buNone/>
            </a:pPr>
            <a:endParaRPr lang="ru-RU" dirty="0"/>
          </a:p>
          <a:p>
            <a:pPr marL="68580" indent="0" algn="ctr">
              <a:buNone/>
            </a:pPr>
            <a:r>
              <a:rPr lang="ru-RU" dirty="0" err="1"/>
              <a:t>Бокиева</a:t>
            </a:r>
            <a:r>
              <a:rPr lang="ru-RU" dirty="0"/>
              <a:t>, К. Г. Информационные системы электронного развития государственного управления / К. Г. </a:t>
            </a:r>
            <a:r>
              <a:rPr lang="ru-RU" dirty="0" err="1"/>
              <a:t>Бокиева</a:t>
            </a:r>
            <a:r>
              <a:rPr lang="ru-RU" dirty="0"/>
              <a:t>. — Текст : непосредственный // Молодой ученый. — 2019. — № 2 (240). — С. 198-200. — URL: https://moluch.ru/archive/240/55601/ (дата обращения: 02.12.2022).</a:t>
            </a:r>
            <a:br>
              <a:rPr lang="ru-RU" dirty="0"/>
            </a:br>
            <a:br>
              <a:rPr lang="ru-RU" dirty="0"/>
            </a:br>
            <a:r>
              <a:rPr lang="ru-RU" dirty="0" err="1"/>
              <a:t>Шафеева</a:t>
            </a:r>
            <a:r>
              <a:rPr lang="ru-RU" dirty="0"/>
              <a:t>, Ю. И. Система электронного документооборота в органах государственной власти / Ю. И. </a:t>
            </a:r>
            <a:r>
              <a:rPr lang="ru-RU" dirty="0" err="1"/>
              <a:t>Шафеева</a:t>
            </a:r>
            <a:r>
              <a:rPr lang="ru-RU" dirty="0"/>
              <a:t>, Н. Н. Быкова. — Текст : непосредственный // Молодой ученый. — 2015. — № 23 (103). — С. 78-81. — URL: https://moluch.ru/archive/103/23890/ (дата обращения: 02.12.2022).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824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555</TotalTime>
  <Words>516</Words>
  <Application>Microsoft Office PowerPoint</Application>
  <PresentationFormat>Широкоэкранный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2</vt:lpstr>
      <vt:lpstr>Остин</vt:lpstr>
      <vt:lpstr>Система межведомственной взаимодействия в системе государственного и муниципального управления: технологии, современные вызовы и приоритеты     Надыргалиев Елнар</vt:lpstr>
      <vt:lpstr>Презентация PowerPoint</vt:lpstr>
      <vt:lpstr>Система межведомственного электронного взаимодействия СМЭВ представляет собой федеральную государственную информационную систему, включающую: </vt:lpstr>
      <vt:lpstr>Презентация PowerPoint</vt:lpstr>
      <vt:lpstr>Презентация PowerPoint</vt:lpstr>
      <vt:lpstr>Презентация PowerPoint</vt:lpstr>
      <vt:lpstr>Принципы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Товарный знак</dc:title>
  <dc:creator>User</dc:creator>
  <cp:lastModifiedBy>u</cp:lastModifiedBy>
  <cp:revision>47</cp:revision>
  <dcterms:created xsi:type="dcterms:W3CDTF">2020-03-29T11:33:19Z</dcterms:created>
  <dcterms:modified xsi:type="dcterms:W3CDTF">2022-12-02T04:26:49Z</dcterms:modified>
</cp:coreProperties>
</file>